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7" r:id="rId4"/>
    <p:sldId id="267" r:id="rId5"/>
    <p:sldId id="268" r:id="rId6"/>
    <p:sldId id="258" r:id="rId7"/>
    <p:sldId id="259" r:id="rId8"/>
    <p:sldId id="264" r:id="rId9"/>
    <p:sldId id="265" r:id="rId10"/>
    <p:sldId id="260" r:id="rId11"/>
    <p:sldId id="261" r:id="rId12"/>
    <p:sldId id="262" r:id="rId13"/>
    <p:sldId id="263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27BA7E1-4779-62BD-5C9C-A41D7ADB0653}"/>
              </a:ext>
            </a:extLst>
          </p:cNvPr>
          <p:cNvSpPr/>
          <p:nvPr/>
        </p:nvSpPr>
        <p:spPr>
          <a:xfrm>
            <a:off x="395926" y="273377"/>
            <a:ext cx="11500701" cy="1112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5400" b="1" dirty="0"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  MULTIPLE REGRESSION ANALYSIS</a:t>
            </a:r>
            <a:endParaRPr lang="en-IN" sz="5400" b="1" dirty="0">
              <a:effectLst/>
              <a:latin typeface="Algerian" panose="04020705040A02060702" pitchFamily="8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B533E0-B747-C4E0-D9A2-424767D2944E}"/>
              </a:ext>
            </a:extLst>
          </p:cNvPr>
          <p:cNvSpPr/>
          <p:nvPr/>
        </p:nvSpPr>
        <p:spPr>
          <a:xfrm>
            <a:off x="5101389" y="4157879"/>
            <a:ext cx="6909847" cy="15931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en-US" sz="3600" dirty="0">
                <a:solidFill>
                  <a:schemeClr val="bg1"/>
                </a:solidFill>
              </a:rPr>
              <a:t>Dr. </a:t>
            </a:r>
            <a:r>
              <a:rPr lang="en-US" sz="3600" dirty="0" err="1">
                <a:solidFill>
                  <a:schemeClr val="bg1"/>
                </a:solidFill>
              </a:rPr>
              <a:t>Srinibash</a:t>
            </a:r>
            <a:r>
              <a:rPr lang="en-US" sz="3600" dirty="0">
                <a:solidFill>
                  <a:schemeClr val="bg1"/>
                </a:solidFill>
              </a:rPr>
              <a:t> Dash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bg1"/>
                </a:solidFill>
              </a:rPr>
              <a:t>School of Management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bg1"/>
                </a:solidFill>
              </a:rPr>
              <a:t>Gangadhar </a:t>
            </a:r>
            <a:r>
              <a:rPr lang="en-US" sz="3600" dirty="0" err="1">
                <a:solidFill>
                  <a:schemeClr val="bg1"/>
                </a:solidFill>
              </a:rPr>
              <a:t>Meher</a:t>
            </a:r>
            <a:r>
              <a:rPr lang="en-US" sz="3600" dirty="0">
                <a:solidFill>
                  <a:schemeClr val="bg1"/>
                </a:solidFill>
              </a:rPr>
              <a:t> University</a:t>
            </a:r>
          </a:p>
          <a:p>
            <a:pPr marL="0" indent="0" algn="ctr">
              <a:buNone/>
            </a:pPr>
            <a:r>
              <a:rPr lang="en-US" sz="3600" dirty="0">
                <a:solidFill>
                  <a:schemeClr val="bg1"/>
                </a:solidFill>
              </a:rPr>
              <a:t>Sambalpu</a:t>
            </a:r>
            <a:r>
              <a:rPr lang="en-US" sz="4800" dirty="0">
                <a:solidFill>
                  <a:srgbClr val="111B21"/>
                </a:solidFill>
                <a:latin typeface="Segoe UI" panose="020B0502040204020203" pitchFamily="34" charset="0"/>
              </a:rPr>
              <a:t>r</a:t>
            </a:r>
            <a:endParaRPr lang="en-IN" sz="4800" dirty="0"/>
          </a:p>
        </p:txBody>
      </p:sp>
    </p:spTree>
    <p:extLst>
      <p:ext uri="{BB962C8B-B14F-4D97-AF65-F5344CB8AC3E}">
        <p14:creationId xmlns:p14="http://schemas.microsoft.com/office/powerpoint/2010/main" val="1965694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93D0FC-8777-56F6-AC16-34742B3EC3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0894685"/>
              </p:ext>
            </p:extLst>
          </p:nvPr>
        </p:nvGraphicFramePr>
        <p:xfrm>
          <a:off x="208960" y="612738"/>
          <a:ext cx="11774080" cy="3975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7408">
                  <a:extLst>
                    <a:ext uri="{9D8B030D-6E8A-4147-A177-3AD203B41FA5}">
                      <a16:colId xmlns:a16="http://schemas.microsoft.com/office/drawing/2014/main" val="1148139674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4041408918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542973335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278591704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186508575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2745819988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1009225842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1082973096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2445690175"/>
                    </a:ext>
                  </a:extLst>
                </a:gridCol>
                <a:gridCol w="1177408">
                  <a:extLst>
                    <a:ext uri="{9D8B030D-6E8A-4147-A177-3AD203B41FA5}">
                      <a16:colId xmlns:a16="http://schemas.microsoft.com/office/drawing/2014/main" val="1984850324"/>
                    </a:ext>
                  </a:extLst>
                </a:gridCol>
              </a:tblGrid>
              <a:tr h="40817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TABLE NO-2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569869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NAME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Y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baseline="-25000" dirty="0">
                          <a:effectLst/>
                        </a:rPr>
                        <a:t>2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Y*X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Y*X</a:t>
                      </a:r>
                      <a:r>
                        <a:rPr lang="en-IN" sz="1800" u="none" strike="noStrike" baseline="-25000" dirty="0">
                          <a:effectLst/>
                        </a:rPr>
                        <a:t>2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r>
                        <a:rPr lang="en-IN" sz="2800" u="none" strike="noStrike" dirty="0">
                          <a:effectLst/>
                        </a:rPr>
                        <a:t>*X</a:t>
                      </a:r>
                      <a:r>
                        <a:rPr lang="en-IN" sz="1800" u="none" strike="noStrike" baseline="-25000" dirty="0">
                          <a:effectLst/>
                        </a:rPr>
                        <a:t>2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Y</a:t>
                      </a:r>
                      <a:r>
                        <a:rPr lang="en-IN" sz="1800" u="none" strike="noStrike" baseline="30000" dirty="0">
                          <a:effectLst/>
                        </a:rPr>
                        <a:t>2</a:t>
                      </a:r>
                      <a:endParaRPr lang="en-IN" sz="1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dirty="0">
                          <a:effectLst/>
                        </a:rPr>
                        <a:t>1</a:t>
                      </a:r>
                      <a:r>
                        <a:rPr lang="en-IN" sz="1800" u="none" strike="noStrike" baseline="30000" dirty="0">
                          <a:effectLst/>
                        </a:rPr>
                        <a:t>2</a:t>
                      </a:r>
                      <a:endParaRPr lang="en-IN" sz="1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dirty="0">
                          <a:effectLst/>
                        </a:rPr>
                        <a:t>2</a:t>
                      </a:r>
                      <a:r>
                        <a:rPr lang="en-IN" sz="1800" u="none" strike="noStrike" baseline="30000" dirty="0">
                          <a:effectLst/>
                        </a:rPr>
                        <a:t>2</a:t>
                      </a:r>
                      <a:endParaRPr lang="en-IN" sz="1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731577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A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64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16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774565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B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36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45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20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81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16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696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C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7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21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21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49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59402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D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10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50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50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100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253938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E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6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18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6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36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9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2385340"/>
                  </a:ext>
                </a:extLst>
              </a:tr>
              <a:tr h="437270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800" u="none" strike="noStrike">
                          <a:effectLst/>
                        </a:rPr>
                        <a:t> 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y=</a:t>
                      </a:r>
                      <a:r>
                        <a:rPr lang="en-IN" sz="2800" u="none" strike="noStrike" dirty="0">
                          <a:effectLst/>
                        </a:rPr>
                        <a:t>40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n-IN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IN" sz="2800" u="none" strike="noStrike" dirty="0">
                          <a:effectLst/>
                        </a:rPr>
                        <a:t>7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X</a:t>
                      </a:r>
                      <a:r>
                        <a:rPr lang="en-IN" sz="1800" u="none" strike="noStrike" baseline="-25000" dirty="0">
                          <a:effectLst/>
                        </a:rPr>
                        <a:t>2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=20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Y*X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=143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Y*X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=166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Y*X</a:t>
                      </a:r>
                      <a:r>
                        <a:rPr lang="en-IN" sz="1800" u="none" strike="noStrike" baseline="-25000" dirty="0">
                          <a:effectLst/>
                        </a:rPr>
                        <a:t>1</a:t>
                      </a:r>
                      <a:endParaRPr lang="en-IN" sz="28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=72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2800" u="none" strike="noStrike" dirty="0">
                          <a:effectLst/>
                        </a:rPr>
                        <a:t>Y</a:t>
                      </a:r>
                      <a:r>
                        <a:rPr lang="en-IN" sz="2800" u="none" strike="noStrike" baseline="30000" dirty="0">
                          <a:effectLst/>
                        </a:rPr>
                        <a:t>2</a:t>
                      </a:r>
                      <a:endParaRPr lang="en-IN" sz="2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=330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3200" u="none" strike="noStrike" dirty="0">
                          <a:effectLst/>
                        </a:rPr>
                        <a:t>X</a:t>
                      </a:r>
                      <a:r>
                        <a:rPr lang="en-IN" sz="2800" u="none" strike="noStrike" baseline="-25000" dirty="0">
                          <a:effectLst/>
                        </a:rPr>
                        <a:t>1</a:t>
                      </a:r>
                      <a:r>
                        <a:rPr lang="en-IN" sz="2800" u="none" strike="noStrike" baseline="30000" dirty="0">
                          <a:effectLst/>
                        </a:rPr>
                        <a:t>2</a:t>
                      </a:r>
                      <a:endParaRPr lang="en-IN" sz="2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=63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∑</a:t>
                      </a:r>
                      <a:r>
                        <a:rPr lang="en-IN" sz="3200" u="none" strike="noStrike" dirty="0">
                          <a:effectLst/>
                        </a:rPr>
                        <a:t>X</a:t>
                      </a:r>
                      <a:r>
                        <a:rPr lang="en-IN" sz="2800" u="none" strike="noStrike" baseline="-25000" dirty="0">
                          <a:effectLst/>
                        </a:rPr>
                        <a:t>2</a:t>
                      </a:r>
                      <a:r>
                        <a:rPr lang="en-IN" sz="2800" u="none" strike="noStrike" baseline="30000" dirty="0">
                          <a:effectLst/>
                        </a:rPr>
                        <a:t>2</a:t>
                      </a:r>
                      <a:endParaRPr lang="en-IN" sz="28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IN" sz="2800" u="none" strike="noStrike" dirty="0">
                          <a:effectLst/>
                        </a:rPr>
                        <a:t>=84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37171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62D6473-BD4D-FF3D-6785-FF768103F0F5}"/>
              </a:ext>
            </a:extLst>
          </p:cNvPr>
          <p:cNvSpPr/>
          <p:nvPr/>
        </p:nvSpPr>
        <p:spPr>
          <a:xfrm>
            <a:off x="0" y="84841"/>
            <a:ext cx="12192000" cy="612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lgerian" panose="04020705040A02060702" pitchFamily="82" charset="0"/>
              </a:rPr>
              <a:t>CALCULATION</a:t>
            </a:r>
            <a:endParaRPr lang="en-IN" sz="3600" b="1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422806-848C-0945-661E-E999596AC6B9}"/>
              </a:ext>
            </a:extLst>
          </p:cNvPr>
          <p:cNvSpPr/>
          <p:nvPr/>
        </p:nvSpPr>
        <p:spPr>
          <a:xfrm>
            <a:off x="-9427" y="4817090"/>
            <a:ext cx="7579151" cy="1678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∑Y= Na+b</a:t>
            </a:r>
            <a:r>
              <a:rPr lang="pl-PL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pl-PL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pl-PL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pl-PL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US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                        -------------1</a:t>
            </a:r>
          </a:p>
          <a:p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=a∑x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2400" b="1" i="1" u="none" strike="noStrike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               ---------2</a:t>
            </a:r>
          </a:p>
          <a:p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∑yx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=a∑x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2400" b="1" i="0" u="none" strike="noStrike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                     -----------------3</a:t>
            </a:r>
            <a:endParaRPr lang="en-IN" sz="2400" b="1" i="1" baseline="30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E13EBB-FFF2-5A10-2C07-280AB2E6D3EF}"/>
              </a:ext>
            </a:extLst>
          </p:cNvPr>
          <p:cNvSpPr/>
          <p:nvPr/>
        </p:nvSpPr>
        <p:spPr>
          <a:xfrm>
            <a:off x="4967926" y="6344240"/>
            <a:ext cx="7224074" cy="4289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400" dirty="0"/>
              <a:t>BY PUTTING THE VALUES IN ABOVE EQATIONS………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414562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AAD049F-3B13-0066-AAE3-119F2DAEFC27}"/>
              </a:ext>
            </a:extLst>
          </p:cNvPr>
          <p:cNvSpPr/>
          <p:nvPr/>
        </p:nvSpPr>
        <p:spPr>
          <a:xfrm>
            <a:off x="103695" y="-113125"/>
            <a:ext cx="7305773" cy="18099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40=5a+17b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 (1)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143=17a+63b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+72b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…………. (2)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166=20a+72b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+84b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…………. (3)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66E530E-44F3-A0D3-4502-7393E0E38083}"/>
              </a:ext>
            </a:extLst>
          </p:cNvPr>
          <p:cNvSpPr/>
          <p:nvPr/>
        </p:nvSpPr>
        <p:spPr>
          <a:xfrm>
            <a:off x="480767" y="1065233"/>
            <a:ext cx="5250730" cy="42326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the eq. (1) &amp; (2)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(40=5a+17b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*17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(143=17a+63b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+72b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*5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680=85a+289b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+340b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……..(4)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-(785=85a+315b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+360b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)………(5)</a:t>
            </a: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BE1F3CC-44A8-86AC-0A20-67B947FABA78}"/>
              </a:ext>
            </a:extLst>
          </p:cNvPr>
          <p:cNvCxnSpPr/>
          <p:nvPr/>
        </p:nvCxnSpPr>
        <p:spPr>
          <a:xfrm>
            <a:off x="377072" y="4289193"/>
            <a:ext cx="521302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1A0ABCE1-BB26-18EB-D322-8B05DF1120D9}"/>
              </a:ext>
            </a:extLst>
          </p:cNvPr>
          <p:cNvSpPr/>
          <p:nvPr/>
        </p:nvSpPr>
        <p:spPr>
          <a:xfrm>
            <a:off x="414777" y="4619128"/>
            <a:ext cx="5571241" cy="1555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-(35=16b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)………….(6)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taking common of negative sign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35=26b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………..(7)</a:t>
            </a: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813F9C26-4E14-0A09-B618-D65EAE8C7C10}"/>
              </a:ext>
            </a:extLst>
          </p:cNvPr>
          <p:cNvCxnSpPr/>
          <p:nvPr/>
        </p:nvCxnSpPr>
        <p:spPr>
          <a:xfrm>
            <a:off x="5825765" y="7541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955258F-C875-FECB-1D39-47B00B14CAC7}"/>
              </a:ext>
            </a:extLst>
          </p:cNvPr>
          <p:cNvCxnSpPr>
            <a:cxnSpLocks/>
          </p:cNvCxnSpPr>
          <p:nvPr/>
        </p:nvCxnSpPr>
        <p:spPr>
          <a:xfrm>
            <a:off x="5967167" y="1423447"/>
            <a:ext cx="47133" cy="543455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6E0B67CB-2506-3D38-6CB9-99EC86CDD822}"/>
              </a:ext>
            </a:extLst>
          </p:cNvPr>
          <p:cNvSpPr/>
          <p:nvPr/>
        </p:nvSpPr>
        <p:spPr>
          <a:xfrm>
            <a:off x="6096000" y="1776948"/>
            <a:ext cx="5992305" cy="27620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Solve the eq. (1) &amp; (3)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(40=5a+17b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*4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166=20a+72b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+84b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aseline="-2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160=20a+68b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+80b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……. (8)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-(166=20a+72b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+84b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35776D1-C6CF-5620-55B5-9A33E44CF521}"/>
              </a:ext>
            </a:extLst>
          </p:cNvPr>
          <p:cNvCxnSpPr/>
          <p:nvPr/>
        </p:nvCxnSpPr>
        <p:spPr>
          <a:xfrm>
            <a:off x="6063001" y="4319043"/>
            <a:ext cx="5213023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173C7CDC-968E-B382-FD0A-67E3B7F4C871}"/>
              </a:ext>
            </a:extLst>
          </p:cNvPr>
          <p:cNvSpPr/>
          <p:nvPr/>
        </p:nvSpPr>
        <p:spPr>
          <a:xfrm>
            <a:off x="6249970" y="4590851"/>
            <a:ext cx="5740925" cy="15271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-6=-4b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-4b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taking common of negative sign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6=4b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+4b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 (9)</a:t>
            </a: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8760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F4211A-1E64-0764-89D0-F10718ED2163}"/>
              </a:ext>
            </a:extLst>
          </p:cNvPr>
          <p:cNvSpPr/>
          <p:nvPr/>
        </p:nvSpPr>
        <p:spPr>
          <a:xfrm>
            <a:off x="103694" y="725870"/>
            <a:ext cx="6278252" cy="3431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35=26b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.................(7)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6=4b1+4b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………………….(9)</a:t>
            </a:r>
          </a:p>
          <a:p>
            <a:pPr>
              <a:spcAft>
                <a:spcPts val="800"/>
              </a:spcAft>
            </a:pPr>
            <a:r>
              <a:rPr lang="en-US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solving eq (7) &amp; (9) we get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35=26b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(6=4b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)*5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35=26b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30=20b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800" baseline="-25000" dirty="0"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aseline="-25000" dirty="0"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5=6b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=5/6=0.833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DC792D8-B6D7-D971-156F-11685B244480}"/>
              </a:ext>
            </a:extLst>
          </p:cNvPr>
          <p:cNvCxnSpPr>
            <a:cxnSpLocks/>
          </p:cNvCxnSpPr>
          <p:nvPr/>
        </p:nvCxnSpPr>
        <p:spPr>
          <a:xfrm>
            <a:off x="707010" y="3808427"/>
            <a:ext cx="3393647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372C49-73FB-C7B4-6B97-F140E9CB37DC}"/>
              </a:ext>
            </a:extLst>
          </p:cNvPr>
          <p:cNvCxnSpPr>
            <a:cxnSpLocks/>
          </p:cNvCxnSpPr>
          <p:nvPr/>
        </p:nvCxnSpPr>
        <p:spPr>
          <a:xfrm>
            <a:off x="4609707" y="0"/>
            <a:ext cx="0" cy="448715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CD50E82F-ADB3-6237-9A70-40B2BE58791E}"/>
              </a:ext>
            </a:extLst>
          </p:cNvPr>
          <p:cNvSpPr/>
          <p:nvPr/>
        </p:nvSpPr>
        <p:spPr>
          <a:xfrm>
            <a:off x="4958499" y="245097"/>
            <a:ext cx="5279010" cy="369530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Putting the value of b</a:t>
            </a:r>
            <a:r>
              <a:rPr lang="en-US" sz="28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eq (9)</a:t>
            </a:r>
            <a:endParaRPr lang="en-IN" sz="2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6=4b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aseline="-2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6=4*0.833+4b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aseline="-2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6=3.332+4b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aseline="-2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=6-3.332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=2.688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8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=2.688/4=0.667</a:t>
            </a:r>
            <a:endParaRPr lang="en-IN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778D73A-999C-7825-DDD7-362F25F22DA4}"/>
              </a:ext>
            </a:extLst>
          </p:cNvPr>
          <p:cNvSpPr/>
          <p:nvPr/>
        </p:nvSpPr>
        <p:spPr>
          <a:xfrm>
            <a:off x="4053524" y="5156462"/>
            <a:ext cx="3855560" cy="160255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We got value of </a:t>
            </a:r>
          </a:p>
          <a:p>
            <a:pPr algn="ctr"/>
            <a:r>
              <a:rPr lang="en-US" sz="2800" dirty="0"/>
              <a:t>b</a:t>
            </a:r>
            <a:r>
              <a:rPr lang="en-US" sz="2800" baseline="-25000" dirty="0"/>
              <a:t>1</a:t>
            </a:r>
            <a:r>
              <a:rPr lang="en-US" sz="2800" dirty="0"/>
              <a:t>=0.833</a:t>
            </a:r>
          </a:p>
          <a:p>
            <a:pPr algn="ctr"/>
            <a:r>
              <a:rPr lang="en-US" sz="2800" dirty="0"/>
              <a:t>b</a:t>
            </a:r>
            <a:r>
              <a:rPr lang="en-US" sz="2800" baseline="-25000" dirty="0"/>
              <a:t>2</a:t>
            </a:r>
            <a:r>
              <a:rPr lang="en-US" sz="2800" dirty="0"/>
              <a:t>=0.667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487451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C8D0264-9231-A815-7F38-58A2391B9FF5}"/>
              </a:ext>
            </a:extLst>
          </p:cNvPr>
          <p:cNvSpPr/>
          <p:nvPr/>
        </p:nvSpPr>
        <p:spPr>
          <a:xfrm>
            <a:off x="612743" y="0"/>
            <a:ext cx="6909848" cy="39026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 using the value of b</a:t>
            </a:r>
            <a:r>
              <a:rPr lang="en-US" sz="24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b</a:t>
            </a:r>
            <a:r>
              <a:rPr lang="en-US" sz="2400" b="1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 get the value of a </a:t>
            </a:r>
            <a:endParaRPr lang="en-IN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40=5a+17b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+20b</a:t>
            </a:r>
            <a:r>
              <a:rPr lang="en-US" sz="2400" baseline="-25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400" baseline="-25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40=5a+17*0.833+20*0.667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40=5a+14.161+13.34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5a=40-27.561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5a=12.599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A=12.599/5=2.52</a:t>
            </a:r>
            <a:endParaRPr lang="en-IN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A281C7-F3A6-64B6-5D15-AC60AE65A244}"/>
              </a:ext>
            </a:extLst>
          </p:cNvPr>
          <p:cNvSpPr/>
          <p:nvPr/>
        </p:nvSpPr>
        <p:spPr>
          <a:xfrm>
            <a:off x="1508292" y="3902696"/>
            <a:ext cx="9219414" cy="25640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Required equation by using the value </a:t>
            </a:r>
            <a:r>
              <a:rPr lang="en-US" sz="28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a , b1 &amp; b2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 on x</a:t>
            </a:r>
            <a:r>
              <a:rPr lang="en-US" sz="2800" b="1" baseline="-25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&amp; x</a:t>
            </a:r>
            <a:r>
              <a:rPr lang="en-US" sz="2800" b="1" baseline="-25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IN" sz="2800" b="1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8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Y=2.52+0.833x</a:t>
            </a:r>
            <a:r>
              <a:rPr lang="en-US" sz="2800" b="1" baseline="-25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+0.66x</a:t>
            </a:r>
            <a:r>
              <a:rPr lang="en-US" sz="2800" b="1" baseline="-25000" dirty="0">
                <a:solidFill>
                  <a:srgbClr val="FFFF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en-IN" sz="2800" b="1" baseline="-25000" dirty="0">
              <a:solidFill>
                <a:srgbClr val="FFFF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73D50C-4C80-200B-0FC7-714A22986ED2}"/>
              </a:ext>
            </a:extLst>
          </p:cNvPr>
          <p:cNvSpPr/>
          <p:nvPr/>
        </p:nvSpPr>
        <p:spPr>
          <a:xfrm>
            <a:off x="2309567" y="5646657"/>
            <a:ext cx="5062194" cy="5844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0306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siness Thank-You Letter Examples">
            <a:extLst>
              <a:ext uri="{FF2B5EF4-FFF2-40B4-BE49-F238E27FC236}">
                <a16:creationId xmlns:a16="http://schemas.microsoft.com/office/drawing/2014/main" id="{282ABE91-10D8-6049-B92B-476CB23A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77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79483-669B-56C4-789F-4EEE426D4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-116265"/>
            <a:ext cx="10131425" cy="99295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latin typeface="Algerian" panose="04020705040A02060702" pitchFamily="82" charset="0"/>
              </a:rPr>
              <a:t>contents</a:t>
            </a:r>
            <a:endParaRPr lang="en-IN" sz="4000" b="1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8EED6-337A-C0E2-E25B-24A6198D7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791853"/>
            <a:ext cx="10131425" cy="6066148"/>
          </a:xfrm>
          <a:noFill/>
          <a:ln>
            <a:noFill/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Definition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200" b="1" dirty="0">
                <a:solidFill>
                  <a:schemeClr val="tx1">
                    <a:lumMod val="95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IN" sz="3200" b="1" dirty="0">
                <a:solidFill>
                  <a:schemeClr val="tx1">
                    <a:lumMod val="95000"/>
                  </a:schemeClr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Benefits</a:t>
            </a:r>
            <a:endParaRPr lang="en-US" sz="3200" b="1" dirty="0">
              <a:solidFill>
                <a:schemeClr val="tx1">
                  <a:lumMod val="95000"/>
                </a:schemeClr>
              </a:solidFill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EXAMPLE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FORMULA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STEPS FOR SOLVING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CALCULATION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tx1">
                    <a:lumMod val="95000"/>
                  </a:schemeClr>
                </a:solidFill>
                <a:latin typeface="Algerian" panose="04020705040A02060702" pitchFamily="82" charset="0"/>
              </a:rPr>
              <a:t>THANK YOU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3200" b="1" dirty="0">
              <a:solidFill>
                <a:schemeClr val="tx1">
                  <a:lumMod val="95000"/>
                </a:schemeClr>
              </a:solidFill>
              <a:latin typeface="Algerian" panose="04020705040A02060702" pitchFamily="82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IN" sz="3200" b="1" dirty="0">
              <a:solidFill>
                <a:schemeClr val="tx1">
                  <a:lumMod val="95000"/>
                </a:schemeClr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4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FBDC3E1-744B-D728-C9C7-1669FF0E5D3C}"/>
              </a:ext>
            </a:extLst>
          </p:cNvPr>
          <p:cNvSpPr txBox="1"/>
          <p:nvPr/>
        </p:nvSpPr>
        <p:spPr>
          <a:xfrm>
            <a:off x="0" y="8577"/>
            <a:ext cx="1219199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FF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MULTIPLE REGRESSION ANALYSIS</a:t>
            </a:r>
            <a:endParaRPr lang="en-IN" sz="4000" dirty="0">
              <a:solidFill>
                <a:srgbClr val="FFFF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32D596-B6AC-16C7-AD88-8785D1E520F5}"/>
              </a:ext>
            </a:extLst>
          </p:cNvPr>
          <p:cNvSpPr/>
          <p:nvPr/>
        </p:nvSpPr>
        <p:spPr>
          <a:xfrm>
            <a:off x="75414" y="1027522"/>
            <a:ext cx="12116585" cy="5830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/>
              <a:t>Multiple regression : considering the values of  the available multiple independent variables and predicting  the value of one dependent variable.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/>
              <a:t>The variables considered for the model should be relevant and reliable.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/>
              <a:t>The model should be linear and not non-linear ; variable's must have normal distribution.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3600" dirty="0"/>
              <a:t>The purpose of the constant a is to donate the dependent variables value in case when all the dependent variable values turn to zero.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585951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E58017B-86DF-588C-B85E-0B819A96C295}"/>
              </a:ext>
            </a:extLst>
          </p:cNvPr>
          <p:cNvSpPr txBox="1"/>
          <p:nvPr/>
        </p:nvSpPr>
        <p:spPr>
          <a:xfrm>
            <a:off x="0" y="194012"/>
            <a:ext cx="12191999" cy="648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600" b="1" dirty="0">
                <a:solidFill>
                  <a:srgbClr val="FFFF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Assumptions for multiple regression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167272-7A3B-5D22-98F6-A265C8B053E4}"/>
              </a:ext>
            </a:extLst>
          </p:cNvPr>
          <p:cNvSpPr txBox="1"/>
          <p:nvPr/>
        </p:nvSpPr>
        <p:spPr>
          <a:xfrm>
            <a:off x="0" y="1857240"/>
            <a:ext cx="12191999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variables considered for the model should be relevant and the model should be reliable.</a:t>
            </a:r>
          </a:p>
          <a:p>
            <a:pPr marL="514350" indent="-51435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model should be linear and not non-linear. </a:t>
            </a:r>
          </a:p>
          <a:p>
            <a:pPr marL="514350" indent="-51435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Variables must have normal distribution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variance should be constant for all levels of the predicted variable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28411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EA9763E-C1A3-B230-4C26-6CC34A4DCC82}"/>
              </a:ext>
            </a:extLst>
          </p:cNvPr>
          <p:cNvSpPr txBox="1"/>
          <p:nvPr/>
        </p:nvSpPr>
        <p:spPr>
          <a:xfrm>
            <a:off x="0" y="674778"/>
            <a:ext cx="12192000" cy="6483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600" dirty="0">
                <a:solidFill>
                  <a:srgbClr val="FFFF00"/>
                </a:solidFill>
                <a:effectLst/>
                <a:latin typeface="Algerian" panose="04020705040A02060702" pitchFamily="82" charset="0"/>
                <a:ea typeface="Calibri" panose="020F0502020204030204" pitchFamily="34" charset="0"/>
                <a:cs typeface="Times New Roman" panose="02020603050405020304" pitchFamily="18" charset="0"/>
              </a:rPr>
              <a:t>Benefits of multiple regression analysis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18D60A5-4EC8-A8BD-5D2C-0696740EBD85}"/>
              </a:ext>
            </a:extLst>
          </p:cNvPr>
          <p:cNvSpPr txBox="1"/>
          <p:nvPr/>
        </p:nvSpPr>
        <p:spPr>
          <a:xfrm>
            <a:off x="0" y="2050818"/>
            <a:ext cx="1219200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regression analysis helps us to better study the various predictor variables at hand.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increases reliability by avoiding dependency on just one variable and have more than one independent variable to support the event.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Multiple regression analysis permits you to study more formulated hypotheses that are possible. 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conducting data analysis.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592912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BD095-5B24-7BDE-A356-179875887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119405"/>
            <a:ext cx="10131425" cy="926974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solidFill>
                  <a:srgbClr val="FFFF00"/>
                </a:solidFill>
                <a:latin typeface="Algerian" panose="04020705040A02060702" pitchFamily="82" charset="0"/>
              </a:rPr>
              <a:t>EXAMPLE</a:t>
            </a:r>
            <a:endParaRPr lang="en-IN" sz="4400" b="1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EC0AC1C-EFB2-9D38-A462-39F2CA9A25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609832"/>
              </p:ext>
            </p:extLst>
          </p:nvPr>
        </p:nvGraphicFramePr>
        <p:xfrm>
          <a:off x="1883380" y="1140645"/>
          <a:ext cx="7698557" cy="390912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38363">
                  <a:extLst>
                    <a:ext uri="{9D8B030D-6E8A-4147-A177-3AD203B41FA5}">
                      <a16:colId xmlns:a16="http://schemas.microsoft.com/office/drawing/2014/main" val="3644765636"/>
                    </a:ext>
                  </a:extLst>
                </a:gridCol>
                <a:gridCol w="1416534">
                  <a:extLst>
                    <a:ext uri="{9D8B030D-6E8A-4147-A177-3AD203B41FA5}">
                      <a16:colId xmlns:a16="http://schemas.microsoft.com/office/drawing/2014/main" val="1223392032"/>
                    </a:ext>
                  </a:extLst>
                </a:gridCol>
                <a:gridCol w="1621830">
                  <a:extLst>
                    <a:ext uri="{9D8B030D-6E8A-4147-A177-3AD203B41FA5}">
                      <a16:colId xmlns:a16="http://schemas.microsoft.com/office/drawing/2014/main" val="627374062"/>
                    </a:ext>
                  </a:extLst>
                </a:gridCol>
                <a:gridCol w="1621830">
                  <a:extLst>
                    <a:ext uri="{9D8B030D-6E8A-4147-A177-3AD203B41FA5}">
                      <a16:colId xmlns:a16="http://schemas.microsoft.com/office/drawing/2014/main" val="429680368"/>
                    </a:ext>
                  </a:extLst>
                </a:gridCol>
              </a:tblGrid>
              <a:tr h="50837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TABLE NO -1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17522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effectLst/>
                        </a:rPr>
                        <a:t>STUDENT NAME</a:t>
                      </a:r>
                      <a:endParaRPr lang="en-IN" sz="2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effectLst/>
                        </a:rPr>
                        <a:t>MARKS</a:t>
                      </a:r>
                    </a:p>
                    <a:p>
                      <a:pPr algn="ctr" fontAlgn="b"/>
                      <a:r>
                        <a:rPr lang="en-IN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(Y)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effectLst/>
                        </a:rPr>
                        <a:t>LIVE CLASS</a:t>
                      </a:r>
                    </a:p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(</a:t>
                      </a:r>
                      <a:r>
                        <a:rPr lang="es-ES" sz="2800" dirty="0"/>
                        <a:t>X</a:t>
                      </a:r>
                      <a:r>
                        <a:rPr lang="es-ES" sz="1800" dirty="0"/>
                        <a:t>1)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b="1" u="none" strike="noStrike" dirty="0">
                          <a:effectLst/>
                        </a:rPr>
                        <a:t>BOOK</a:t>
                      </a:r>
                    </a:p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(</a:t>
                      </a:r>
                      <a:r>
                        <a:rPr lang="es-ES" sz="2800" dirty="0"/>
                        <a:t>X</a:t>
                      </a:r>
                      <a:r>
                        <a:rPr lang="es-ES" sz="1800" dirty="0"/>
                        <a:t>2)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7826304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A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8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93911856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B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9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4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706066928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C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7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3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74140516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D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10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5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85732913"/>
                  </a:ext>
                </a:extLst>
              </a:tr>
              <a:tr h="508374"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E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6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>
                          <a:effectLst/>
                        </a:rPr>
                        <a:t>2</a:t>
                      </a:r>
                      <a:endParaRPr lang="en-IN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800" u="none" strike="noStrike" dirty="0">
                          <a:effectLst/>
                        </a:rPr>
                        <a:t>3</a:t>
                      </a:r>
                      <a:endParaRPr lang="en-IN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00200685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D36CAA7D-8C05-98C3-CF58-4572C4AD476F}"/>
              </a:ext>
            </a:extLst>
          </p:cNvPr>
          <p:cNvSpPr/>
          <p:nvPr/>
        </p:nvSpPr>
        <p:spPr>
          <a:xfrm>
            <a:off x="367645" y="5561814"/>
            <a:ext cx="11736371" cy="10935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/>
              <a:t> Y on X</a:t>
            </a:r>
            <a:r>
              <a:rPr lang="es-ES" sz="2400" dirty="0"/>
              <a:t>1</a:t>
            </a:r>
            <a:r>
              <a:rPr lang="es-ES" sz="3600" dirty="0"/>
              <a:t> &amp; X</a:t>
            </a:r>
            <a:r>
              <a:rPr lang="es-ES" sz="2400" dirty="0"/>
              <a:t>2</a:t>
            </a:r>
            <a:r>
              <a:rPr lang="es-ES" sz="3600" dirty="0"/>
              <a:t> : Y = a+b</a:t>
            </a:r>
            <a:r>
              <a:rPr lang="es-ES" sz="2400" dirty="0"/>
              <a:t>1</a:t>
            </a:r>
            <a:r>
              <a:rPr lang="es-ES" sz="3600" dirty="0"/>
              <a:t>X</a:t>
            </a:r>
            <a:r>
              <a:rPr lang="es-ES" sz="2400" dirty="0"/>
              <a:t>1</a:t>
            </a:r>
            <a:r>
              <a:rPr lang="es-ES" sz="3600" dirty="0"/>
              <a:t>+b</a:t>
            </a:r>
            <a:r>
              <a:rPr lang="es-ES" sz="2400" dirty="0"/>
              <a:t>2</a:t>
            </a:r>
            <a:r>
              <a:rPr lang="es-ES" sz="3600" dirty="0"/>
              <a:t>X</a:t>
            </a:r>
            <a:r>
              <a:rPr lang="es-ES" sz="2400" dirty="0"/>
              <a:t>2</a:t>
            </a:r>
            <a:r>
              <a:rPr lang="es-ES" sz="3600" dirty="0"/>
              <a:t>……+b</a:t>
            </a:r>
            <a:r>
              <a:rPr lang="es-ES" sz="2400" dirty="0"/>
              <a:t>n</a:t>
            </a:r>
            <a:r>
              <a:rPr lang="es-ES" sz="3600" dirty="0"/>
              <a:t>X</a:t>
            </a:r>
            <a:r>
              <a:rPr lang="es-ES" sz="2400" dirty="0"/>
              <a:t>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8080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501A4-1383-DB03-DF56-5696A255E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48240"/>
            <a:ext cx="12191999" cy="1456267"/>
          </a:xfrm>
        </p:spPr>
        <p:txBody>
          <a:bodyPr>
            <a:normAutofit/>
          </a:bodyPr>
          <a:lstStyle/>
          <a:p>
            <a:pPr algn="ctr"/>
            <a:r>
              <a:rPr lang="en-US" sz="4800" dirty="0">
                <a:solidFill>
                  <a:srgbClr val="FFFF00"/>
                </a:solidFill>
                <a:latin typeface="Algerian" panose="04020705040A02060702" pitchFamily="82" charset="0"/>
              </a:rPr>
              <a:t>By using following FORMULA:</a:t>
            </a:r>
            <a:endParaRPr lang="en-IN" sz="480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CF5C8C-604C-BB82-4740-B3B9515AD7B6}"/>
              </a:ext>
            </a:extLst>
          </p:cNvPr>
          <p:cNvSpPr txBox="1"/>
          <p:nvPr/>
        </p:nvSpPr>
        <p:spPr>
          <a:xfrm>
            <a:off x="3047215" y="1988205"/>
            <a:ext cx="6094428" cy="584775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s-ES" sz="3200" b="1" dirty="0"/>
              <a:t>Y on X</a:t>
            </a:r>
            <a:r>
              <a:rPr lang="es-ES" sz="2400" b="1" dirty="0"/>
              <a:t>1</a:t>
            </a:r>
            <a:r>
              <a:rPr lang="es-ES" sz="3200" b="1" dirty="0"/>
              <a:t> &amp; X</a:t>
            </a:r>
            <a:r>
              <a:rPr lang="es-ES" sz="2400" b="1" dirty="0"/>
              <a:t>2</a:t>
            </a:r>
            <a:r>
              <a:rPr lang="es-ES" sz="3200" b="1" dirty="0"/>
              <a:t> : Y = a+b</a:t>
            </a:r>
            <a:r>
              <a:rPr lang="es-ES" sz="2400" b="1" dirty="0"/>
              <a:t>1</a:t>
            </a:r>
            <a:r>
              <a:rPr lang="es-ES" sz="3200" b="1" dirty="0"/>
              <a:t>X</a:t>
            </a:r>
            <a:r>
              <a:rPr lang="es-ES" sz="2400" b="1" dirty="0"/>
              <a:t>1</a:t>
            </a:r>
            <a:r>
              <a:rPr lang="es-ES" sz="3200" b="1" dirty="0"/>
              <a:t>+b</a:t>
            </a:r>
            <a:r>
              <a:rPr lang="es-ES" sz="2400" b="1" dirty="0"/>
              <a:t>2</a:t>
            </a:r>
            <a:r>
              <a:rPr lang="es-ES" sz="3200" b="1" dirty="0"/>
              <a:t>X</a:t>
            </a:r>
            <a:r>
              <a:rPr lang="es-ES" sz="2400" b="1" dirty="0"/>
              <a:t>2</a:t>
            </a:r>
            <a:endParaRPr lang="en-IN" sz="32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7EDAC8-20CD-3717-0302-F0D8B9D75ACA}"/>
              </a:ext>
            </a:extLst>
          </p:cNvPr>
          <p:cNvSpPr/>
          <p:nvPr/>
        </p:nvSpPr>
        <p:spPr>
          <a:xfrm>
            <a:off x="2083323" y="2894567"/>
            <a:ext cx="7579151" cy="2554664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∑Y= Na+b</a:t>
            </a:r>
            <a:r>
              <a:rPr lang="pl-PL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pl-PL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pl-PL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pl-PL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pl-PL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endParaRPr lang="en-US" sz="2400" b="1" i="1" u="none" strike="noStrike" baseline="-250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Calibri" panose="020F0502020204030204" pitchFamily="34" charset="0"/>
            </a:endParaRPr>
          </a:p>
          <a:p>
            <a:pPr algn="ctr"/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∑yx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=a∑x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2400" b="1" i="1" u="none" strike="noStrike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1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IN" sz="2400" b="1" i="1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</a:p>
          <a:p>
            <a:pPr algn="ctr"/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∑yx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=a∑x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+b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4000" b="1" i="0" u="none" strike="noStrike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∑x</a:t>
            </a:r>
            <a:r>
              <a:rPr lang="en-IN" sz="2400" b="1" i="0" u="none" strike="noStrike" baseline="-25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r>
              <a:rPr lang="en-IN" sz="2400" b="1" i="0" u="none" strike="noStrike" baseline="30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Calibri" panose="020F0502020204030204" pitchFamily="34" charset="0"/>
              </a:rPr>
              <a:t>2</a:t>
            </a:r>
            <a:endParaRPr lang="en-IN" sz="2400" b="1" i="1" baseline="30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32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1D95EC-F0EF-3736-9120-C35F672E4164}"/>
              </a:ext>
            </a:extLst>
          </p:cNvPr>
          <p:cNvSpPr/>
          <p:nvPr/>
        </p:nvSpPr>
        <p:spPr>
          <a:xfrm>
            <a:off x="0" y="-169684"/>
            <a:ext cx="12192000" cy="116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Algerian" panose="04020705040A02060702" pitchFamily="82" charset="0"/>
              </a:rPr>
              <a:t>Steps for solving</a:t>
            </a:r>
            <a:endParaRPr lang="en-IN" sz="360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FFEF2-8C63-D258-A19D-2E9749F3695D}"/>
              </a:ext>
            </a:extLst>
          </p:cNvPr>
          <p:cNvSpPr/>
          <p:nvPr/>
        </p:nvSpPr>
        <p:spPr>
          <a:xfrm>
            <a:off x="47134" y="763571"/>
            <a:ext cx="12097732" cy="6094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Put the value of y,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2 </a:t>
            </a:r>
            <a:r>
              <a:rPr lang="en-US" sz="2800" dirty="0">
                <a:solidFill>
                  <a:schemeClr val="tx1"/>
                </a:solidFill>
              </a:rPr>
              <a:t>, where y is a </a:t>
            </a:r>
            <a:r>
              <a:rPr lang="en-US" sz="2800" dirty="0" err="1">
                <a:solidFill>
                  <a:schemeClr val="tx1"/>
                </a:solidFill>
              </a:rPr>
              <a:t>indepent</a:t>
            </a:r>
            <a:r>
              <a:rPr lang="en-US" sz="2800" dirty="0">
                <a:solidFill>
                  <a:schemeClr val="tx1"/>
                </a:solidFill>
              </a:rPr>
              <a:t> variable and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 and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 are depended variables.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Multiply y and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Multiply y and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Multiply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 and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Get y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baseline="3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 and 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baseline="3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Add all the value of y,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y*X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, y*X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dirty="0">
                <a:solidFill>
                  <a:schemeClr val="tx1"/>
                </a:solidFill>
              </a:rPr>
              <a:t>*X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Y</a:t>
            </a:r>
            <a:r>
              <a:rPr lang="en-US" sz="2800" baseline="3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1</a:t>
            </a:r>
            <a:r>
              <a:rPr lang="en-US" sz="2800" baseline="3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, X</a:t>
            </a:r>
            <a:r>
              <a:rPr lang="en-US" sz="2800" baseline="-25000" dirty="0">
                <a:solidFill>
                  <a:schemeClr val="tx1"/>
                </a:solidFill>
              </a:rPr>
              <a:t>2</a:t>
            </a:r>
            <a:r>
              <a:rPr lang="en-US" sz="2800" baseline="30000" dirty="0">
                <a:solidFill>
                  <a:schemeClr val="tx1"/>
                </a:solidFill>
              </a:rPr>
              <a:t>2</a:t>
            </a:r>
            <a:r>
              <a:rPr lang="en-US" sz="2800" dirty="0">
                <a:solidFill>
                  <a:schemeClr val="tx1"/>
                </a:solidFill>
              </a:rPr>
              <a:t>(i.e. </a:t>
            </a:r>
            <a:r>
              <a:rPr lang="pl-PL" sz="2800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∑</a:t>
            </a:r>
            <a:r>
              <a:rPr lang="en-US" sz="2800" i="1" dirty="0">
                <a:solidFill>
                  <a:schemeClr val="tx1"/>
                </a:solidFill>
                <a:latin typeface="Calibri" panose="020F0502020204030204" pitchFamily="34" charset="0"/>
              </a:rPr>
              <a:t>y, </a:t>
            </a:r>
            <a:r>
              <a:rPr lang="pl-PL" sz="2800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∑</a:t>
            </a:r>
            <a:r>
              <a:rPr lang="en-US" sz="2800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X</a:t>
            </a:r>
            <a:r>
              <a:rPr lang="en-US" sz="2800" i="1" u="none" strike="noStrike" baseline="-2500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1</a:t>
            </a:r>
            <a:r>
              <a:rPr lang="en-US" sz="2800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…</a:t>
            </a:r>
            <a:r>
              <a:rPr lang="en-US" sz="2800" i="1" u="none" strike="noStrike" dirty="0" err="1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etc</a:t>
            </a:r>
            <a:r>
              <a:rPr lang="en-US" sz="2800" i="1" u="none" strike="noStrike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Put the vale in the above equation.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>
                <a:solidFill>
                  <a:schemeClr val="tx1"/>
                </a:solidFill>
              </a:rPr>
              <a:t>Solve the equation-1 and equation-2.</a:t>
            </a:r>
          </a:p>
          <a:p>
            <a:r>
              <a:rPr lang="en-US" sz="2800" dirty="0">
                <a:solidFill>
                  <a:schemeClr val="tx1"/>
                </a:solidFill>
              </a:rPr>
              <a:t>	Multiply 14 with equation-1 and 5 with equation-2.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800" dirty="0">
                <a:solidFill>
                  <a:schemeClr val="tx1"/>
                </a:solidFill>
              </a:rPr>
              <a:t>By taking of negative sign getting the value of equation-7.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sz="2800" dirty="0">
                <a:solidFill>
                  <a:schemeClr val="tx1"/>
                </a:solidFill>
              </a:rPr>
              <a:t>Solve the equation-1 and equation-3.</a:t>
            </a:r>
          </a:p>
          <a:p>
            <a:r>
              <a:rPr lang="en-US" sz="2800" dirty="0">
                <a:solidFill>
                  <a:schemeClr val="tx1"/>
                </a:solidFill>
              </a:rPr>
              <a:t>	multiply 4 with equation-1.</a:t>
            </a:r>
          </a:p>
        </p:txBody>
      </p:sp>
    </p:spTree>
    <p:extLst>
      <p:ext uri="{BB962C8B-B14F-4D97-AF65-F5344CB8AC3E}">
        <p14:creationId xmlns:p14="http://schemas.microsoft.com/office/powerpoint/2010/main" val="3864135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81D95EC-F0EF-3736-9120-C35F672E4164}"/>
              </a:ext>
            </a:extLst>
          </p:cNvPr>
          <p:cNvSpPr/>
          <p:nvPr/>
        </p:nvSpPr>
        <p:spPr>
          <a:xfrm>
            <a:off x="0" y="-169684"/>
            <a:ext cx="12192000" cy="1168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FF00"/>
                </a:solidFill>
                <a:latin typeface="Algerian" panose="04020705040A02060702" pitchFamily="82" charset="0"/>
              </a:rPr>
              <a:t>Continuing…..</a:t>
            </a:r>
            <a:endParaRPr lang="en-IN" sz="3600" dirty="0">
              <a:solidFill>
                <a:srgbClr val="FFFF00"/>
              </a:solidFill>
              <a:latin typeface="Algerian" panose="04020705040A02060702" pitchFamily="8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8FFEF2-8C63-D258-A19D-2E9749F3695D}"/>
              </a:ext>
            </a:extLst>
          </p:cNvPr>
          <p:cNvSpPr/>
          <p:nvPr/>
        </p:nvSpPr>
        <p:spPr>
          <a:xfrm>
            <a:off x="0" y="2201159"/>
            <a:ext cx="12097732" cy="24556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 startAt="11"/>
            </a:pPr>
            <a:r>
              <a:rPr lang="en-US" sz="2800" dirty="0">
                <a:solidFill>
                  <a:schemeClr val="tx1"/>
                </a:solidFill>
              </a:rPr>
              <a:t>Also taking negative sign getting the value of euation-9.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800" dirty="0">
                <a:solidFill>
                  <a:schemeClr val="tx1"/>
                </a:solidFill>
              </a:rPr>
              <a:t>By solving equation-7 and equation-9 getting the value of b1.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800" dirty="0">
                <a:solidFill>
                  <a:schemeClr val="tx1"/>
                </a:solidFill>
              </a:rPr>
              <a:t>Putting the value of b1 in equation-1 , get the value of b2.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800" dirty="0">
                <a:solidFill>
                  <a:schemeClr val="tx1"/>
                </a:solidFill>
              </a:rPr>
              <a:t>Putting the value of b1 and b2 in equation -1, get the value of a. </a:t>
            </a:r>
          </a:p>
          <a:p>
            <a:pPr marL="514350" indent="-514350">
              <a:buFont typeface="+mj-lt"/>
              <a:buAutoNum type="arabicPeriod" startAt="11"/>
            </a:pPr>
            <a:r>
              <a:rPr lang="en-US" sz="2800" dirty="0">
                <a:solidFill>
                  <a:schemeClr val="tx1"/>
                </a:solidFill>
              </a:rPr>
              <a:t>At last putting all the value, we will get required equation.</a:t>
            </a:r>
          </a:p>
        </p:txBody>
      </p:sp>
    </p:spTree>
    <p:extLst>
      <p:ext uri="{BB962C8B-B14F-4D97-AF65-F5344CB8AC3E}">
        <p14:creationId xmlns:p14="http://schemas.microsoft.com/office/powerpoint/2010/main" val="20347351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261</TotalTime>
  <Words>927</Words>
  <Application>Microsoft Office PowerPoint</Application>
  <PresentationFormat>Widescreen</PresentationFormat>
  <Paragraphs>215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Algerian</vt:lpstr>
      <vt:lpstr>Arial</vt:lpstr>
      <vt:lpstr>Arial Black</vt:lpstr>
      <vt:lpstr>Calibri</vt:lpstr>
      <vt:lpstr>Calibri Light</vt:lpstr>
      <vt:lpstr>Segoe UI</vt:lpstr>
      <vt:lpstr>Wingdings</vt:lpstr>
      <vt:lpstr>Celestial</vt:lpstr>
      <vt:lpstr>PowerPoint Presentation</vt:lpstr>
      <vt:lpstr>contents</vt:lpstr>
      <vt:lpstr>PowerPoint Presentation</vt:lpstr>
      <vt:lpstr>PowerPoint Presentation</vt:lpstr>
      <vt:lpstr>PowerPoint Presentation</vt:lpstr>
      <vt:lpstr>EXAMPLE</vt:lpstr>
      <vt:lpstr>By using following FORMULA: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Kindo</dc:creator>
  <cp:lastModifiedBy>OWNER</cp:lastModifiedBy>
  <cp:revision>18</cp:revision>
  <dcterms:created xsi:type="dcterms:W3CDTF">2022-07-08T13:46:04Z</dcterms:created>
  <dcterms:modified xsi:type="dcterms:W3CDTF">2025-01-20T16:45:09Z</dcterms:modified>
</cp:coreProperties>
</file>